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0" r:id="rId2"/>
    <p:sldId id="301" r:id="rId3"/>
    <p:sldId id="302" r:id="rId4"/>
    <p:sldId id="303" r:id="rId5"/>
    <p:sldId id="310" r:id="rId6"/>
    <p:sldId id="319" r:id="rId7"/>
    <p:sldId id="304" r:id="rId8"/>
    <p:sldId id="307" r:id="rId9"/>
    <p:sldId id="309" r:id="rId10"/>
    <p:sldId id="305" r:id="rId11"/>
    <p:sldId id="308" r:id="rId12"/>
    <p:sldId id="306" r:id="rId13"/>
    <p:sldId id="311" r:id="rId14"/>
    <p:sldId id="312" r:id="rId15"/>
    <p:sldId id="313" r:id="rId16"/>
    <p:sldId id="314" r:id="rId17"/>
    <p:sldId id="315" r:id="rId18"/>
    <p:sldId id="316" r:id="rId19"/>
    <p:sldId id="317" r:id="rId20"/>
    <p:sldId id="31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100"/>
    <a:srgbClr val="3B3B4E"/>
    <a:srgbClr val="00FF00"/>
    <a:srgbClr val="27F1FB"/>
    <a:srgbClr val="020000"/>
    <a:srgbClr val="FFCA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3"/>
    <p:restoredTop sz="96327"/>
  </p:normalViewPr>
  <p:slideViewPr>
    <p:cSldViewPr snapToGrid="0" snapToObjects="1">
      <p:cViewPr>
        <p:scale>
          <a:sx n="90" d="100"/>
          <a:sy n="90" d="100"/>
        </p:scale>
        <p:origin x="768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718B0-B46C-B741-94D7-5D425F813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3FBE7B-3A96-D34F-BC5E-885ABE61A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62574-E5A9-334D-9EFC-DBB1FB1CB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6CF7B-8E3E-9A46-A6A3-C5B92ED64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B77C5-7980-A141-849C-43A31538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75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BDD72-073F-5A4B-A4FF-2E0B05671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6D2AC2-B5CC-5F45-88EA-22714DE78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F566F-1DCC-B44B-8BA4-CAA8CACB9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7E61A-DAA2-994D-8F43-95A4CC0ED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CC044-8893-E746-8909-1A5670205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36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73E902-4811-404E-9EEF-C11CC8A8D8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191FE5-5404-7842-BE33-E3A67B06C0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73BCA-8B3F-0B42-ABDF-675FECB19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5B787-112F-DB41-9B9A-488E6EBD9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E9E5D-3150-0745-8614-89A22EB7A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99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6A87B-5227-6746-A2E1-E37F043CC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C4464-6CC9-C94A-87EA-9916B197B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0E732-1E5F-7841-A321-A98903C69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31321-112E-884B-A699-558F4DECC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E258C-39F8-EA4A-9166-FD137198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372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F9758-B00B-AD42-8C22-F11EA57F9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8A9E46-F3C5-F543-A2E1-569E55C4C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B7952-8EB2-A54B-A43B-408CB598F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30702-E6E5-2243-BDF5-AFB15501C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B6FED-86A6-F14C-990D-EE4F530FA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23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72C2B-C1BD-734B-A1FF-FABF71135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1E8F2-EE9A-0D4D-BC01-8587324FA2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C941D9-3504-3047-AC77-72FD02D1DB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9AFE9-9D03-CA4B-BFEB-66B4AC003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44786-0312-5C4C-A200-15F1ACFE9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39D3C-0F63-7341-80FA-AB2582D3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31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504CE-B098-3D45-821F-E95925C4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42E8C-EF99-7145-9E4E-E627F7590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1657B-C642-6340-A8EF-24E6EEEBA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4F0ED0-7EAA-864C-BFB2-E990F06FB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0ED6FE-8DE1-EB49-BF42-DE8DA7DF77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C399B2-4EC6-164F-A871-FD99A3340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E2C6D4-8F82-D54B-AF61-A86749B86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FC2F7C-2EEB-CE4C-926B-05AC3C052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46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D630A-13F5-A146-9FDC-AD0003D91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CB45F4-F6D9-5249-A175-08162E97A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9026AE-CD75-AC4C-8F6C-8A3A32DCA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39BC3B-7DA9-0F42-BC7E-AE45D8CA7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92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4ACCE6-32C4-D641-868A-421C5EB8D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5E74A1-0A9E-9743-B5E2-D12A6B8F9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BCEE43-8852-2443-AC01-B8317F291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3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0D51B-ADFF-574D-B32D-1D05ADDEC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DCFE4-915E-844E-9BD9-F95BD19DD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643D76-004E-8D4C-BCB6-DD531A61B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F729B-0D2A-DE4A-9847-853C71BD3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D0D52-7BB0-CF43-8A18-704DD6B44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9AA3FA-A1A5-EA4A-B483-2A26D1CB8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09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62F34-EA02-C84C-9F9A-9A54E8CFC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EB86C3-5982-D347-A3AA-C4DAABA948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AF2AEF-81FC-BA43-BDAF-90702D222E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2EAE8F-6809-6545-A880-7A741877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043854-E99F-854D-AC2F-43715F00C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E15266-8D25-5C4A-AFB8-D0CF9BBAC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69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6DDE6A-1232-094D-BAD7-BBF215DEF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41A64-778B-834E-9FEB-C3FD70767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3876B-5B82-B945-A4C4-A2D0B818DD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86AFF-C9BD-7E41-8222-D0D6DDF6F18C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311F1-1840-0843-94E4-3974EB61E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26DEC-A206-8747-B722-C00810652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7D44D-FD75-9940-AAC7-F5378AB32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84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F2034C3-27C8-4C42-A18E-9A365CA33F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Druid Forum - Druid Forum">
            <a:extLst>
              <a:ext uri="{FF2B5EF4-FFF2-40B4-BE49-F238E27FC236}">
                <a16:creationId xmlns:a16="http://schemas.microsoft.com/office/drawing/2014/main" id="{E64F4ED1-0D20-BB43-89AF-ACE30083B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7146" y="1371"/>
            <a:ext cx="3358032" cy="1754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B4BE049-B98C-2046-98AC-A45F8870F0AD}"/>
              </a:ext>
            </a:extLst>
          </p:cNvPr>
          <p:cNvSpPr/>
          <p:nvPr/>
        </p:nvSpPr>
        <p:spPr>
          <a:xfrm>
            <a:off x="1124399" y="1359242"/>
            <a:ext cx="888589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rgbClr val="29F0FB"/>
                </a:solidFill>
              </a:rPr>
              <a:t>Apache Druid® Ingestion and Data Modeling</a:t>
            </a:r>
          </a:p>
          <a:p>
            <a:pPr algn="ctr"/>
            <a:r>
              <a:rPr lang="en-US" sz="2400" b="1" dirty="0">
                <a:solidFill>
                  <a:srgbClr val="29F0FB"/>
                </a:solidFill>
              </a:rPr>
              <a:t>Segment Organization</a:t>
            </a:r>
          </a:p>
          <a:p>
            <a:endParaRPr lang="en-US" sz="2400" b="1" dirty="0">
              <a:solidFill>
                <a:srgbClr val="29F0F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B7C099-BA10-CC4C-A874-82E7AE047B2E}"/>
              </a:ext>
            </a:extLst>
          </p:cNvPr>
          <p:cNvSpPr txBox="1"/>
          <p:nvPr/>
        </p:nvSpPr>
        <p:spPr>
          <a:xfrm>
            <a:off x="9588843" y="5314092"/>
            <a:ext cx="2003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BEFFB"/>
                </a:solidFill>
              </a:rPr>
              <a:t>Press </a:t>
            </a:r>
            <a:r>
              <a:rPr lang="en-US" i="1" dirty="0">
                <a:solidFill>
                  <a:srgbClr val="2BEFFB"/>
                </a:solidFill>
              </a:rPr>
              <a:t>Start</a:t>
            </a:r>
            <a:r>
              <a:rPr lang="en-US" dirty="0">
                <a:solidFill>
                  <a:srgbClr val="2BEFFB"/>
                </a:solidFill>
              </a:rPr>
              <a:t> to begin</a:t>
            </a:r>
          </a:p>
        </p:txBody>
      </p:sp>
    </p:spTree>
    <p:extLst>
      <p:ext uri="{BB962C8B-B14F-4D97-AF65-F5344CB8AC3E}">
        <p14:creationId xmlns:p14="http://schemas.microsoft.com/office/powerpoint/2010/main" val="3099616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6B72E-D2D6-5F4A-B623-9B4CFA7FDE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879"/>
          <a:stretch/>
        </p:blipFill>
        <p:spPr>
          <a:xfrm>
            <a:off x="1931987" y="3752850"/>
            <a:ext cx="8128000" cy="25479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15EF95-54A9-BC44-9DE3-B59EC5E339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79" r="77012"/>
          <a:stretch/>
        </p:blipFill>
        <p:spPr>
          <a:xfrm>
            <a:off x="1246188" y="414337"/>
            <a:ext cx="1868487" cy="25479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56F81C-18E7-E64F-9BC3-5F92E7C653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34" t="53879"/>
          <a:stretch/>
        </p:blipFill>
        <p:spPr>
          <a:xfrm>
            <a:off x="6757987" y="414336"/>
            <a:ext cx="5126037" cy="254793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E2988C2-704C-5C48-AA3F-FBDEE6F30A42}"/>
              </a:ext>
            </a:extLst>
          </p:cNvPr>
          <p:cNvSpPr/>
          <p:nvPr/>
        </p:nvSpPr>
        <p:spPr>
          <a:xfrm rot="19221913">
            <a:off x="4093369" y="-1254920"/>
            <a:ext cx="3805237" cy="2547937"/>
          </a:xfrm>
          <a:prstGeom prst="rect">
            <a:avLst/>
          </a:prstGeom>
          <a:solidFill>
            <a:srgbClr val="FFCA91"/>
          </a:solidFill>
          <a:ln w="50800">
            <a:solidFill>
              <a:srgbClr val="0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505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9E1D8C-3C06-4A40-B498-C22F44E30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092"/>
          <a:stretch/>
        </p:blipFill>
        <p:spPr>
          <a:xfrm flipH="1">
            <a:off x="2084007" y="0"/>
            <a:ext cx="4245356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4EB7ADAD-0CBA-2E44-A170-F3B2A9DE9996}"/>
              </a:ext>
            </a:extLst>
          </p:cNvPr>
          <p:cNvSpPr/>
          <p:nvPr/>
        </p:nvSpPr>
        <p:spPr>
          <a:xfrm>
            <a:off x="6341682" y="-576521"/>
            <a:ext cx="4188940" cy="1556952"/>
          </a:xfrm>
          <a:prstGeom prst="wedgeRoundRectCallout">
            <a:avLst>
              <a:gd name="adj1" fmla="val -57297"/>
              <a:gd name="adj2" fmla="val 87104"/>
              <a:gd name="adj3" fmla="val 16667"/>
            </a:avLst>
          </a:prstGeom>
          <a:solidFill>
            <a:srgbClr val="29E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What is the right segment size?</a:t>
            </a:r>
          </a:p>
        </p:txBody>
      </p:sp>
    </p:spTree>
    <p:extLst>
      <p:ext uri="{BB962C8B-B14F-4D97-AF65-F5344CB8AC3E}">
        <p14:creationId xmlns:p14="http://schemas.microsoft.com/office/powerpoint/2010/main" val="3240894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3B6A664-3A7B-D841-8468-4437FE89E631}"/>
              </a:ext>
            </a:extLst>
          </p:cNvPr>
          <p:cNvSpPr/>
          <p:nvPr/>
        </p:nvSpPr>
        <p:spPr>
          <a:xfrm rot="19221913">
            <a:off x="5264943" y="1531155"/>
            <a:ext cx="3805237" cy="2547937"/>
          </a:xfrm>
          <a:prstGeom prst="rect">
            <a:avLst/>
          </a:prstGeom>
          <a:solidFill>
            <a:srgbClr val="FFCA91"/>
          </a:solidFill>
          <a:ln w="50800">
            <a:solidFill>
              <a:srgbClr val="0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066985-8203-7548-AAAB-EF1A14D6C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400" y="4227520"/>
            <a:ext cx="14732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680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FA7939-8736-EF40-B874-F1122E7BC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549" y="0"/>
            <a:ext cx="6922902" cy="6858000"/>
          </a:xfrm>
          <a:prstGeom prst="rect">
            <a:avLst/>
          </a:prstGeom>
        </p:spPr>
      </p:pic>
      <p:pic>
        <p:nvPicPr>
          <p:cNvPr id="5124" name="Picture 4" descr="Pocket Watch, Clock, Close Up, Old, Pointer">
            <a:extLst>
              <a:ext uri="{FF2B5EF4-FFF2-40B4-BE49-F238E27FC236}">
                <a16:creationId xmlns:a16="http://schemas.microsoft.com/office/drawing/2014/main" id="{8054B55B-A79E-484B-A715-26A62F59EA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76" y="3776578"/>
            <a:ext cx="1290637" cy="1352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43B048-AA44-D14C-AD20-88D600CCD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0511" y="2047789"/>
            <a:ext cx="2252955" cy="1812925"/>
          </a:xfrm>
          <a:prstGeom prst="rect">
            <a:avLst/>
          </a:prstGeom>
        </p:spPr>
      </p:pic>
      <p:pic>
        <p:nvPicPr>
          <p:cNvPr id="5128" name="Picture 8" descr="Key, Beard, Blade, Door Key, Individually, Security">
            <a:extLst>
              <a:ext uri="{FF2B5EF4-FFF2-40B4-BE49-F238E27FC236}">
                <a16:creationId xmlns:a16="http://schemas.microsoft.com/office/drawing/2014/main" id="{DCB9DFCD-DCED-EE46-91F5-D10F9CC76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556161">
            <a:off x="4195683" y="2716126"/>
            <a:ext cx="1498573" cy="63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2137C8-37D4-A54A-BD92-A04E0E1199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6621961">
            <a:off x="6301140" y="2481175"/>
            <a:ext cx="1397000" cy="9461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F2E5EB-4591-4242-B21A-5C02564161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123273">
            <a:off x="5730538" y="3683122"/>
            <a:ext cx="1772244" cy="11376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931042-841B-C046-A696-D429F2D81D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190393">
            <a:off x="6616660" y="4371974"/>
            <a:ext cx="802370" cy="757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215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52DB4C4-6A39-4C43-A515-029270F4D9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factory.json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C07A647-841C-8049-A9E0-7F0610831E40}"/>
              </a:ext>
            </a:extLst>
          </p:cNvPr>
          <p:cNvCxnSpPr>
            <a:cxnSpLocks/>
          </p:cNvCxnSpPr>
          <p:nvPr/>
        </p:nvCxnSpPr>
        <p:spPr>
          <a:xfrm>
            <a:off x="0" y="5100634"/>
            <a:ext cx="12192000" cy="0"/>
          </a:xfrm>
          <a:prstGeom prst="line">
            <a:avLst/>
          </a:prstGeom>
          <a:ln w="63500">
            <a:solidFill>
              <a:srgbClr val="2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C33FF16-1C50-9948-A24F-D603B6315D62}"/>
              </a:ext>
            </a:extLst>
          </p:cNvPr>
          <p:cNvSpPr txBox="1"/>
          <p:nvPr/>
        </p:nvSpPr>
        <p:spPr>
          <a:xfrm>
            <a:off x="4298328" y="5699552"/>
            <a:ext cx="35953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Deep Storage</a:t>
            </a:r>
          </a:p>
        </p:txBody>
      </p:sp>
      <p:pic>
        <p:nvPicPr>
          <p:cNvPr id="12" name="Picture 6" descr="Document, Icon, Computer, Web, Internet, Symbol">
            <a:extLst>
              <a:ext uri="{FF2B5EF4-FFF2-40B4-BE49-F238E27FC236}">
                <a16:creationId xmlns:a16="http://schemas.microsoft.com/office/drawing/2014/main" id="{D97C5BD5-791C-4A4B-8A1B-B9E39A380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231" y="-2924417"/>
            <a:ext cx="2150076" cy="215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B78FE14-5385-1441-B139-38A5215A08C6}"/>
              </a:ext>
            </a:extLst>
          </p:cNvPr>
          <p:cNvSpPr/>
          <p:nvPr/>
        </p:nvSpPr>
        <p:spPr>
          <a:xfrm>
            <a:off x="4298328" y="3989688"/>
            <a:ext cx="3157538" cy="514350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Segment</a:t>
            </a:r>
          </a:p>
        </p:txBody>
      </p:sp>
      <p:pic>
        <p:nvPicPr>
          <p:cNvPr id="14" name="Picture 6" descr="Document, Icon, Computer, Web, Internet, Symbol">
            <a:extLst>
              <a:ext uri="{FF2B5EF4-FFF2-40B4-BE49-F238E27FC236}">
                <a16:creationId xmlns:a16="http://schemas.microsoft.com/office/drawing/2014/main" id="{09C34655-4427-E44D-8D2A-93FF93C11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7369" y="-2924417"/>
            <a:ext cx="2150076" cy="215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Document, Icon, Computer, Web, Internet, Symbol">
            <a:extLst>
              <a:ext uri="{FF2B5EF4-FFF2-40B4-BE49-F238E27FC236}">
                <a16:creationId xmlns:a16="http://schemas.microsoft.com/office/drawing/2014/main" id="{2B735D99-2E1F-CF42-80E5-5BDAF705E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507" y="-2924417"/>
            <a:ext cx="2150076" cy="215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Document, Icon, Computer, Web, Internet, Symbol">
            <a:extLst>
              <a:ext uri="{FF2B5EF4-FFF2-40B4-BE49-F238E27FC236}">
                <a16:creationId xmlns:a16="http://schemas.microsoft.com/office/drawing/2014/main" id="{14E29138-8540-8040-B9D2-ECEB9648D6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1645" y="-2924417"/>
            <a:ext cx="2150076" cy="215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3C154B-2D3F-F446-B043-729518719AD1}"/>
              </a:ext>
            </a:extLst>
          </p:cNvPr>
          <p:cNvSpPr/>
          <p:nvPr/>
        </p:nvSpPr>
        <p:spPr>
          <a:xfrm>
            <a:off x="4759613" y="1778608"/>
            <a:ext cx="2369849" cy="1984711"/>
          </a:xfrm>
          <a:prstGeom prst="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6146" name="Picture 2" descr="Zipper, Clasp, Zip, Clothes, Fashion, Jeans">
            <a:extLst>
              <a:ext uri="{FF2B5EF4-FFF2-40B4-BE49-F238E27FC236}">
                <a16:creationId xmlns:a16="http://schemas.microsoft.com/office/drawing/2014/main" id="{3A8B778F-2119-ED4C-9DD4-D0ABC1D37B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77"/>
          <a:stretch/>
        </p:blipFill>
        <p:spPr bwMode="auto">
          <a:xfrm>
            <a:off x="5339790" y="1733514"/>
            <a:ext cx="1395309" cy="2029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C8DB4A7-D136-2048-A3C7-9C343924DC1D}"/>
              </a:ext>
            </a:extLst>
          </p:cNvPr>
          <p:cNvSpPr txBox="1"/>
          <p:nvPr/>
        </p:nvSpPr>
        <p:spPr>
          <a:xfrm>
            <a:off x="6281686" y="3079298"/>
            <a:ext cx="7906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zip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9FA3E6-31FB-3C4E-864B-B0BDC3FAC73A}"/>
              </a:ext>
            </a:extLst>
          </p:cNvPr>
          <p:cNvSpPr/>
          <p:nvPr/>
        </p:nvSpPr>
        <p:spPr>
          <a:xfrm>
            <a:off x="8014183" y="1354276"/>
            <a:ext cx="2369849" cy="1984711"/>
          </a:xfrm>
          <a:prstGeom prst="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8CF0ED-977C-1547-A9B6-8225E413F856}"/>
              </a:ext>
            </a:extLst>
          </p:cNvPr>
          <p:cNvSpPr txBox="1"/>
          <p:nvPr/>
        </p:nvSpPr>
        <p:spPr>
          <a:xfrm>
            <a:off x="8114052" y="1992688"/>
            <a:ext cx="21842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Historical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D35007-F664-854A-BBA3-E1FF0F1F7BEA}"/>
              </a:ext>
            </a:extLst>
          </p:cNvPr>
          <p:cNvSpPr txBox="1"/>
          <p:nvPr/>
        </p:nvSpPr>
        <p:spPr>
          <a:xfrm>
            <a:off x="3261816" y="-485775"/>
            <a:ext cx="18667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/>
              <a:t>Segment</a:t>
            </a:r>
          </a:p>
          <a:p>
            <a:pPr algn="ctr"/>
            <a:r>
              <a:rPr lang="en-US" sz="3600" b="1" dirty="0"/>
              <a:t>Cache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9636B03-E36C-5540-8E4A-4F47A1EC0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823" y="1898802"/>
            <a:ext cx="5524500" cy="18288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E9A6E82-0922-3548-B9B6-20B859EA5922}"/>
              </a:ext>
            </a:extLst>
          </p:cNvPr>
          <p:cNvSpPr/>
          <p:nvPr/>
        </p:nvSpPr>
        <p:spPr>
          <a:xfrm>
            <a:off x="10069704" y="235323"/>
            <a:ext cx="18774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Courier" pitchFamily="2" charset="0"/>
              </a:rPr>
              <a:t>version.bin</a:t>
            </a:r>
            <a:endParaRPr lang="en-US" sz="2000" dirty="0">
              <a:solidFill>
                <a:schemeClr val="bg1"/>
              </a:solidFill>
              <a:latin typeface="Courier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87082C-4A5B-5547-8721-405C7BA9C53A}"/>
              </a:ext>
            </a:extLst>
          </p:cNvPr>
          <p:cNvSpPr/>
          <p:nvPr/>
        </p:nvSpPr>
        <p:spPr>
          <a:xfrm>
            <a:off x="10069704" y="655868"/>
            <a:ext cx="18774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Courier" pitchFamily="2" charset="0"/>
              </a:rPr>
              <a:t>meta.smoosh</a:t>
            </a:r>
            <a:endParaRPr lang="en-US" sz="2000" dirty="0">
              <a:solidFill>
                <a:schemeClr val="bg1"/>
              </a:solidFill>
              <a:latin typeface="Courier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B4A83E4-446F-9342-80BD-D8F6FE5AD1C5}"/>
              </a:ext>
            </a:extLst>
          </p:cNvPr>
          <p:cNvSpPr/>
          <p:nvPr/>
        </p:nvSpPr>
        <p:spPr>
          <a:xfrm>
            <a:off x="9693712" y="975074"/>
            <a:ext cx="20313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Courier" pitchFamily="2" charset="0"/>
              </a:rPr>
              <a:t>factory.json</a:t>
            </a:r>
            <a:endParaRPr lang="en-US" sz="2000" dirty="0">
              <a:solidFill>
                <a:schemeClr val="bg1"/>
              </a:solidFill>
              <a:latin typeface="Courier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19F5EF3-C6A3-FA46-B5D4-BFA10C37F198}"/>
              </a:ext>
            </a:extLst>
          </p:cNvPr>
          <p:cNvSpPr/>
          <p:nvPr/>
        </p:nvSpPr>
        <p:spPr>
          <a:xfrm>
            <a:off x="6638339" y="302853"/>
            <a:ext cx="20313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00000.smoosh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662D8C3-227C-B44D-837C-822279BF6F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207" r="59994" b="7041"/>
          <a:stretch/>
        </p:blipFill>
        <p:spPr>
          <a:xfrm>
            <a:off x="-1050403" y="-1084692"/>
            <a:ext cx="2779191" cy="58500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FB3E43A-8C8F-D74C-B5C3-EA5B375A6C6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9492"/>
          <a:stretch/>
        </p:blipFill>
        <p:spPr>
          <a:xfrm>
            <a:off x="5128545" y="-675089"/>
            <a:ext cx="4565168" cy="88873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71833C7-2E30-014E-A392-0DE4A173EF8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318"/>
          <a:stretch/>
        </p:blipFill>
        <p:spPr>
          <a:xfrm>
            <a:off x="3408317" y="-971550"/>
            <a:ext cx="7380954" cy="705177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969ADF2-DF11-C94D-92FC-ACA3620A62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024692" y="5600300"/>
            <a:ext cx="5422483" cy="242336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68FB1F3E-1ED7-9440-9906-362B36FB30DC}"/>
              </a:ext>
            </a:extLst>
          </p:cNvPr>
          <p:cNvSpPr/>
          <p:nvPr/>
        </p:nvSpPr>
        <p:spPr>
          <a:xfrm>
            <a:off x="3601743" y="-485774"/>
            <a:ext cx="2941931" cy="6415088"/>
          </a:xfrm>
          <a:prstGeom prst="rect">
            <a:avLst/>
          </a:prstGeom>
          <a:noFill/>
          <a:ln w="635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06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171833C7-2E30-014E-A392-0DE4A173EF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18"/>
          <a:stretch/>
        </p:blipFill>
        <p:spPr>
          <a:xfrm>
            <a:off x="-473124" y="-193770"/>
            <a:ext cx="7380954" cy="705177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14D0444D-D7ED-734F-902C-70B67D8F1960}"/>
              </a:ext>
            </a:extLst>
          </p:cNvPr>
          <p:cNvSpPr/>
          <p:nvPr/>
        </p:nvSpPr>
        <p:spPr>
          <a:xfrm>
            <a:off x="8215313" y="500062"/>
            <a:ext cx="757238" cy="1243013"/>
          </a:xfrm>
          <a:prstGeom prst="leftBrace">
            <a:avLst/>
          </a:prstGeom>
          <a:ln w="63500">
            <a:solidFill>
              <a:srgbClr val="00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82EED9F-368B-7144-991F-6D8C8F94F653}"/>
              </a:ext>
            </a:extLst>
          </p:cNvPr>
          <p:cNvCxnSpPr>
            <a:cxnSpLocks/>
          </p:cNvCxnSpPr>
          <p:nvPr/>
        </p:nvCxnSpPr>
        <p:spPr>
          <a:xfrm flipH="1">
            <a:off x="4400550" y="1121568"/>
            <a:ext cx="3814763" cy="1593057"/>
          </a:xfrm>
          <a:prstGeom prst="line">
            <a:avLst/>
          </a:prstGeom>
          <a:ln w="63500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Left Brace 31">
            <a:extLst>
              <a:ext uri="{FF2B5EF4-FFF2-40B4-BE49-F238E27FC236}">
                <a16:creationId xmlns:a16="http://schemas.microsoft.com/office/drawing/2014/main" id="{8E58CF90-45E6-154A-8460-56809A5FC44A}"/>
              </a:ext>
            </a:extLst>
          </p:cNvPr>
          <p:cNvSpPr/>
          <p:nvPr/>
        </p:nvSpPr>
        <p:spPr>
          <a:xfrm>
            <a:off x="8215312" y="1815400"/>
            <a:ext cx="757238" cy="1243013"/>
          </a:xfrm>
          <a:prstGeom prst="leftBrace">
            <a:avLst/>
          </a:prstGeom>
          <a:ln w="63500">
            <a:solidFill>
              <a:srgbClr val="00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44E7D55-4C71-3946-BD7E-7ED83E322C23}"/>
              </a:ext>
            </a:extLst>
          </p:cNvPr>
          <p:cNvCxnSpPr>
            <a:cxnSpLocks/>
          </p:cNvCxnSpPr>
          <p:nvPr/>
        </p:nvCxnSpPr>
        <p:spPr>
          <a:xfrm flipH="1">
            <a:off x="4500563" y="2436906"/>
            <a:ext cx="3714749" cy="492032"/>
          </a:xfrm>
          <a:prstGeom prst="line">
            <a:avLst/>
          </a:prstGeom>
          <a:ln w="63500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Left Brace 35">
            <a:extLst>
              <a:ext uri="{FF2B5EF4-FFF2-40B4-BE49-F238E27FC236}">
                <a16:creationId xmlns:a16="http://schemas.microsoft.com/office/drawing/2014/main" id="{2DC5C2D8-B033-B047-8FB0-5047D9279C35}"/>
              </a:ext>
            </a:extLst>
          </p:cNvPr>
          <p:cNvSpPr/>
          <p:nvPr/>
        </p:nvSpPr>
        <p:spPr>
          <a:xfrm>
            <a:off x="8115299" y="3825922"/>
            <a:ext cx="757238" cy="1243013"/>
          </a:xfrm>
          <a:prstGeom prst="leftBrace">
            <a:avLst/>
          </a:prstGeom>
          <a:ln w="63500">
            <a:solidFill>
              <a:srgbClr val="00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7DA9A82-4473-D449-9BF9-92A13BA72E0A}"/>
              </a:ext>
            </a:extLst>
          </p:cNvPr>
          <p:cNvCxnSpPr>
            <a:cxnSpLocks/>
          </p:cNvCxnSpPr>
          <p:nvPr/>
        </p:nvCxnSpPr>
        <p:spPr>
          <a:xfrm flipH="1" flipV="1">
            <a:off x="4829175" y="3929063"/>
            <a:ext cx="3286124" cy="518365"/>
          </a:xfrm>
          <a:prstGeom prst="line">
            <a:avLst/>
          </a:prstGeom>
          <a:ln w="63500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3B9117F-5FB4-3346-9322-7F9AAAD8B735}"/>
              </a:ext>
            </a:extLst>
          </p:cNvPr>
          <p:cNvSpPr txBox="1"/>
          <p:nvPr/>
        </p:nvSpPr>
        <p:spPr>
          <a:xfrm>
            <a:off x="8555448" y="4511721"/>
            <a:ext cx="4171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85B609-2630-0B4F-9987-A848A083A5FC}"/>
              </a:ext>
            </a:extLst>
          </p:cNvPr>
          <p:cNvSpPr txBox="1"/>
          <p:nvPr/>
        </p:nvSpPr>
        <p:spPr>
          <a:xfrm>
            <a:off x="8555448" y="4790328"/>
            <a:ext cx="4171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FF00"/>
                </a:solidFill>
              </a:rPr>
              <a:t>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30B2051-C083-0549-A5B8-8D2653EEFE09}"/>
              </a:ext>
            </a:extLst>
          </p:cNvPr>
          <p:cNvSpPr txBox="1"/>
          <p:nvPr/>
        </p:nvSpPr>
        <p:spPr>
          <a:xfrm>
            <a:off x="8555448" y="5111885"/>
            <a:ext cx="4171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FF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59157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Tortoise, Animal, Colorful, Turtle, Amphibian, Wildlife">
            <a:extLst>
              <a:ext uri="{FF2B5EF4-FFF2-40B4-BE49-F238E27FC236}">
                <a16:creationId xmlns:a16="http://schemas.microsoft.com/office/drawing/2014/main" id="{A62CCC75-EE64-424D-9892-8F7F6A982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088" y="3007374"/>
            <a:ext cx="5567363" cy="3850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FA2657E1-F4C3-7848-B358-9DB82EB0AF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801415"/>
              </p:ext>
            </p:extLst>
          </p:nvPr>
        </p:nvGraphicFramePr>
        <p:xfrm>
          <a:off x="854511" y="1524014"/>
          <a:ext cx="983051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8655">
                  <a:extLst>
                    <a:ext uri="{9D8B030D-6E8A-4147-A177-3AD203B41FA5}">
                      <a16:colId xmlns:a16="http://schemas.microsoft.com/office/drawing/2014/main" val="4217182205"/>
                    </a:ext>
                  </a:extLst>
                </a:gridCol>
                <a:gridCol w="1154430">
                  <a:extLst>
                    <a:ext uri="{9D8B030D-6E8A-4147-A177-3AD203B41FA5}">
                      <a16:colId xmlns:a16="http://schemas.microsoft.com/office/drawing/2014/main" val="2008138682"/>
                    </a:ext>
                  </a:extLst>
                </a:gridCol>
                <a:gridCol w="1144905">
                  <a:extLst>
                    <a:ext uri="{9D8B030D-6E8A-4147-A177-3AD203B41FA5}">
                      <a16:colId xmlns:a16="http://schemas.microsoft.com/office/drawing/2014/main" val="3159199204"/>
                    </a:ext>
                  </a:extLst>
                </a:gridCol>
                <a:gridCol w="1136968">
                  <a:extLst>
                    <a:ext uri="{9D8B030D-6E8A-4147-A177-3AD203B41FA5}">
                      <a16:colId xmlns:a16="http://schemas.microsoft.com/office/drawing/2014/main" val="1497645825"/>
                    </a:ext>
                  </a:extLst>
                </a:gridCol>
                <a:gridCol w="1160780">
                  <a:extLst>
                    <a:ext uri="{9D8B030D-6E8A-4147-A177-3AD203B41FA5}">
                      <a16:colId xmlns:a16="http://schemas.microsoft.com/office/drawing/2014/main" val="804551257"/>
                    </a:ext>
                  </a:extLst>
                </a:gridCol>
                <a:gridCol w="1127443">
                  <a:extLst>
                    <a:ext uri="{9D8B030D-6E8A-4147-A177-3AD203B41FA5}">
                      <a16:colId xmlns:a16="http://schemas.microsoft.com/office/drawing/2014/main" val="1470132579"/>
                    </a:ext>
                  </a:extLst>
                </a:gridCol>
                <a:gridCol w="455098">
                  <a:extLst>
                    <a:ext uri="{9D8B030D-6E8A-4147-A177-3AD203B41FA5}">
                      <a16:colId xmlns:a16="http://schemas.microsoft.com/office/drawing/2014/main" val="353170652"/>
                    </a:ext>
                  </a:extLst>
                </a:gridCol>
                <a:gridCol w="1712236">
                  <a:extLst>
                    <a:ext uri="{9D8B030D-6E8A-4147-A177-3AD203B41FA5}">
                      <a16:colId xmlns:a16="http://schemas.microsoft.com/office/drawing/2014/main" val="28052101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Column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Column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Column 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Column 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Column 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Column 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4204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787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333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21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0561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ardhat, Helmet, Lamp, Mining, Speleology">
            <a:extLst>
              <a:ext uri="{FF2B5EF4-FFF2-40B4-BE49-F238E27FC236}">
                <a16:creationId xmlns:a16="http://schemas.microsoft.com/office/drawing/2014/main" id="{D9C7EE20-5167-FB4D-B223-57478A7775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71675" y="0"/>
            <a:ext cx="82486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09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Tunnel, Highway, Cave, Via, Mountain, Tunnels">
            <a:extLst>
              <a:ext uri="{FF2B5EF4-FFF2-40B4-BE49-F238E27FC236}">
                <a16:creationId xmlns:a16="http://schemas.microsoft.com/office/drawing/2014/main" id="{437DB651-2DCD-8041-B881-D7C6F86A8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60877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3215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FE42841-670D-334B-833F-5BACBDC9F392}"/>
              </a:ext>
            </a:extLst>
          </p:cNvPr>
          <p:cNvSpPr/>
          <p:nvPr/>
        </p:nvSpPr>
        <p:spPr>
          <a:xfrm>
            <a:off x="0" y="0"/>
            <a:ext cx="12192000" cy="914400"/>
          </a:xfrm>
          <a:prstGeom prst="rect">
            <a:avLst/>
          </a:prstGeom>
          <a:gradFill>
            <a:gsLst>
              <a:gs pos="0">
                <a:srgbClr val="3B3B4E"/>
              </a:gs>
              <a:gs pos="100000">
                <a:srgbClr val="0101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266" name="Picture 2" descr="Tunnel, Highway, Cave, Via, Mountain, Tunnels">
            <a:extLst>
              <a:ext uri="{FF2B5EF4-FFF2-40B4-BE49-F238E27FC236}">
                <a16:creationId xmlns:a16="http://schemas.microsoft.com/office/drawing/2014/main" id="{437DB651-2DCD-8041-B881-D7C6F86A8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757238"/>
            <a:ext cx="12191999" cy="6100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1893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ngine, Race Car Engine, Super Charged Engine">
            <a:extLst>
              <a:ext uri="{FF2B5EF4-FFF2-40B4-BE49-F238E27FC236}">
                <a16:creationId xmlns:a16="http://schemas.microsoft.com/office/drawing/2014/main" id="{2F811ADE-8E02-6A4E-AA72-6CFE13089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" y="-188843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5232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View, Eyes, Insight, Woman, Frame, Hand, Finger, Cutout">
            <a:extLst>
              <a:ext uri="{FF2B5EF4-FFF2-40B4-BE49-F238E27FC236}">
                <a16:creationId xmlns:a16="http://schemas.microsoft.com/office/drawing/2014/main" id="{7B711F67-58B8-0440-9340-7EFDD3A39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63" y="0"/>
            <a:ext cx="10302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59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mw, Car, Vehicle, Auto, Automotive, Transportation">
            <a:extLst>
              <a:ext uri="{FF2B5EF4-FFF2-40B4-BE49-F238E27FC236}">
                <a16:creationId xmlns:a16="http://schemas.microsoft.com/office/drawing/2014/main" id="{BCFC0A8A-6580-164C-AD7D-DEC3ECBA3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4950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52DB4C4-6A39-4C43-A515-029270F4D9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48D1F25-5562-E849-BFF1-9201FE948F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2571718"/>
              </p:ext>
            </p:extLst>
          </p:nvPr>
        </p:nvGraphicFramePr>
        <p:xfrm>
          <a:off x="169333" y="143932"/>
          <a:ext cx="423799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8655">
                  <a:extLst>
                    <a:ext uri="{9D8B030D-6E8A-4147-A177-3AD203B41FA5}">
                      <a16:colId xmlns:a16="http://schemas.microsoft.com/office/drawing/2014/main" val="451892367"/>
                    </a:ext>
                  </a:extLst>
                </a:gridCol>
                <a:gridCol w="1154430">
                  <a:extLst>
                    <a:ext uri="{9D8B030D-6E8A-4147-A177-3AD203B41FA5}">
                      <a16:colId xmlns:a16="http://schemas.microsoft.com/office/drawing/2014/main" val="3212578824"/>
                    </a:ext>
                  </a:extLst>
                </a:gridCol>
                <a:gridCol w="1144905">
                  <a:extLst>
                    <a:ext uri="{9D8B030D-6E8A-4147-A177-3AD203B41FA5}">
                      <a16:colId xmlns:a16="http://schemas.microsoft.com/office/drawing/2014/main" val="11622349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__time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Column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Column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346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20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073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832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7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350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2022-01-01T02:00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18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2022-01-01T02:10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81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2022-01-01T02:20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033021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3BF78946-9BCD-5F43-B415-DA3EE2D0F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8235" y="63857"/>
            <a:ext cx="3200400" cy="2712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A654BF-7797-3248-963A-8F9B1D887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235" y="349232"/>
            <a:ext cx="3200400" cy="2909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17FF94-5136-914A-8961-A2E981C3A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9709" y="669891"/>
            <a:ext cx="3200400" cy="2913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D1FE87-E9D1-EF4E-8C3A-AD805FF3CD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0935" y="990551"/>
            <a:ext cx="3200400" cy="2864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5CB3A9-2073-6042-AF75-47CD46FC44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1297" y="1315983"/>
            <a:ext cx="3200400" cy="3008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F7BD126-7952-7548-83EB-2FA5A44DC3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6602" y="1633475"/>
            <a:ext cx="3200400" cy="2778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87BE722-12AF-4A40-9D0C-C8B3BA645C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55128" y="1958908"/>
            <a:ext cx="3200400" cy="3003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DBDDE48-8B58-3C40-B659-101E8CC7F0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74178" y="2276945"/>
            <a:ext cx="3200400" cy="2761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1612850-1824-0943-B994-0233FC4A3C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74721" y="2575619"/>
            <a:ext cx="3200400" cy="29139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355AC19-9F0E-4D42-9F86-7766C07134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62523" y="2884406"/>
            <a:ext cx="3200400" cy="28151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658E21B-6613-194A-B57A-9FF8A74CB952}"/>
              </a:ext>
            </a:extLst>
          </p:cNvPr>
          <p:cNvCxnSpPr/>
          <p:nvPr/>
        </p:nvCxnSpPr>
        <p:spPr>
          <a:xfrm>
            <a:off x="2471738" y="5957899"/>
            <a:ext cx="7829550" cy="0"/>
          </a:xfrm>
          <a:prstGeom prst="line">
            <a:avLst/>
          </a:prstGeom>
          <a:ln w="63500">
            <a:solidFill>
              <a:srgbClr val="27F1FB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2DDC06-D5EF-8C48-BEDE-3BA51AAFE345}"/>
              </a:ext>
            </a:extLst>
          </p:cNvPr>
          <p:cNvSpPr txBox="1"/>
          <p:nvPr/>
        </p:nvSpPr>
        <p:spPr>
          <a:xfrm>
            <a:off x="5590092" y="6080862"/>
            <a:ext cx="10118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D32721E9-B13B-EE47-8AD0-318F58408B02}"/>
              </a:ext>
            </a:extLst>
          </p:cNvPr>
          <p:cNvSpPr/>
          <p:nvPr/>
        </p:nvSpPr>
        <p:spPr>
          <a:xfrm rot="16200000">
            <a:off x="6154797" y="1731260"/>
            <a:ext cx="485775" cy="7435731"/>
          </a:xfrm>
          <a:prstGeom prst="rightBrace">
            <a:avLst/>
          </a:prstGeom>
          <a:ln w="63500">
            <a:solidFill>
              <a:srgbClr val="2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D700FA51-FAC7-9942-A10C-215D6CA4619D}"/>
              </a:ext>
            </a:extLst>
          </p:cNvPr>
          <p:cNvSpPr/>
          <p:nvPr/>
        </p:nvSpPr>
        <p:spPr>
          <a:xfrm rot="16200000">
            <a:off x="9148030" y="1879926"/>
            <a:ext cx="485775" cy="3735270"/>
          </a:xfrm>
          <a:prstGeom prst="rightBrace">
            <a:avLst/>
          </a:prstGeom>
          <a:ln w="63500">
            <a:solidFill>
              <a:srgbClr val="2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23E51E-D457-9040-9BDE-9541D2F245EC}"/>
              </a:ext>
            </a:extLst>
          </p:cNvPr>
          <p:cNvSpPr txBox="1"/>
          <p:nvPr/>
        </p:nvSpPr>
        <p:spPr>
          <a:xfrm>
            <a:off x="5274751" y="4592741"/>
            <a:ext cx="2223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Time Chunk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AFF42D7-C34D-264F-A880-34E06A830049}"/>
              </a:ext>
            </a:extLst>
          </p:cNvPr>
          <p:cNvSpPr txBox="1"/>
          <p:nvPr/>
        </p:nvSpPr>
        <p:spPr>
          <a:xfrm>
            <a:off x="8279155" y="2885235"/>
            <a:ext cx="2223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Time Chunk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65966DD-B8ED-254E-AD52-14786974D256}"/>
              </a:ext>
            </a:extLst>
          </p:cNvPr>
          <p:cNvSpPr/>
          <p:nvPr/>
        </p:nvSpPr>
        <p:spPr>
          <a:xfrm>
            <a:off x="7774578" y="282791"/>
            <a:ext cx="3483975" cy="1200329"/>
          </a:xfrm>
          <a:prstGeom prst="rect">
            <a:avLst/>
          </a:prstGeom>
          <a:ln w="63500">
            <a:solidFill>
              <a:srgbClr val="27F1FB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"</a:t>
            </a:r>
            <a:r>
              <a:rPr lang="en-US" dirty="0" err="1">
                <a:solidFill>
                  <a:schemeClr val="bg1"/>
                </a:solidFill>
              </a:rPr>
              <a:t>granularitySpec</a:t>
            </a:r>
            <a:r>
              <a:rPr lang="en-US" dirty="0">
                <a:solidFill>
                  <a:schemeClr val="bg1"/>
                </a:solidFill>
              </a:rPr>
              <a:t>": {</a:t>
            </a:r>
          </a:p>
          <a:p>
            <a:r>
              <a:rPr lang="en-US" dirty="0">
                <a:solidFill>
                  <a:schemeClr val="bg1"/>
                </a:solidFill>
              </a:rPr>
              <a:t>        "</a:t>
            </a:r>
            <a:r>
              <a:rPr lang="en-US" dirty="0" err="1">
                <a:solidFill>
                  <a:schemeClr val="bg1"/>
                </a:solidFill>
              </a:rPr>
              <a:t>segmentGranularity</a:t>
            </a:r>
            <a:r>
              <a:rPr lang="en-US" dirty="0">
                <a:solidFill>
                  <a:schemeClr val="bg1"/>
                </a:solidFill>
              </a:rPr>
              <a:t>": "hour",</a:t>
            </a:r>
          </a:p>
          <a:p>
            <a:r>
              <a:rPr lang="en-US" dirty="0">
                <a:solidFill>
                  <a:schemeClr val="bg1"/>
                </a:solidFill>
              </a:rPr>
              <a:t>        "</a:t>
            </a:r>
            <a:r>
              <a:rPr lang="en-US" dirty="0" err="1">
                <a:solidFill>
                  <a:schemeClr val="bg1"/>
                </a:solidFill>
              </a:rPr>
              <a:t>queryGranularity</a:t>
            </a:r>
            <a:r>
              <a:rPr lang="en-US" dirty="0">
                <a:solidFill>
                  <a:schemeClr val="bg1"/>
                </a:solidFill>
              </a:rPr>
              <a:t>": "minute”</a:t>
            </a:r>
          </a:p>
          <a:p>
            <a:r>
              <a:rPr lang="en-US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723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52DB4C4-6A39-4C43-A515-029270F4D9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48D1F25-5562-E849-BFF1-9201FE948F51}"/>
              </a:ext>
            </a:extLst>
          </p:cNvPr>
          <p:cNvGraphicFramePr>
            <a:graphicFrameLocks noGrp="1"/>
          </p:cNvGraphicFramePr>
          <p:nvPr/>
        </p:nvGraphicFramePr>
        <p:xfrm>
          <a:off x="169333" y="143932"/>
          <a:ext cx="423799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8655">
                  <a:extLst>
                    <a:ext uri="{9D8B030D-6E8A-4147-A177-3AD203B41FA5}">
                      <a16:colId xmlns:a16="http://schemas.microsoft.com/office/drawing/2014/main" val="451892367"/>
                    </a:ext>
                  </a:extLst>
                </a:gridCol>
                <a:gridCol w="1154430">
                  <a:extLst>
                    <a:ext uri="{9D8B030D-6E8A-4147-A177-3AD203B41FA5}">
                      <a16:colId xmlns:a16="http://schemas.microsoft.com/office/drawing/2014/main" val="3212578824"/>
                    </a:ext>
                  </a:extLst>
                </a:gridCol>
                <a:gridCol w="1144905">
                  <a:extLst>
                    <a:ext uri="{9D8B030D-6E8A-4147-A177-3AD203B41FA5}">
                      <a16:colId xmlns:a16="http://schemas.microsoft.com/office/drawing/2014/main" val="11622349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__time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Column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Column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346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20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073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832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7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350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2022-01-01T02:00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18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2022-01-01T02:10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81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2022-01-01T02:20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033021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3BF78946-9BCD-5F43-B415-DA3EE2D0F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8235" y="63857"/>
            <a:ext cx="3200400" cy="2712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A654BF-7797-3248-963A-8F9B1D887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235" y="349232"/>
            <a:ext cx="3200400" cy="2909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17FF94-5136-914A-8961-A2E981C3A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9709" y="669891"/>
            <a:ext cx="3200400" cy="2913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D1FE87-E9D1-EF4E-8C3A-AD805FF3CD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0935" y="990551"/>
            <a:ext cx="3200400" cy="2864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5CB3A9-2073-6042-AF75-47CD46FC44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1297" y="1315983"/>
            <a:ext cx="3200400" cy="3008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F7BD126-7952-7548-83EB-2FA5A44DC3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6602" y="1633475"/>
            <a:ext cx="3200400" cy="2778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87BE722-12AF-4A40-9D0C-C8B3BA645C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55128" y="1958908"/>
            <a:ext cx="3200400" cy="3003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DBDDE48-8B58-3C40-B659-101E8CC7F0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74178" y="2276945"/>
            <a:ext cx="3200400" cy="2761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1612850-1824-0943-B994-0233FC4A3C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74721" y="2575619"/>
            <a:ext cx="3200400" cy="29139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355AC19-9F0E-4D42-9F86-7766C07134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62523" y="2884406"/>
            <a:ext cx="3200400" cy="28151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1C271BB-75DD-0246-A7CF-762DF910AB18}"/>
              </a:ext>
            </a:extLst>
          </p:cNvPr>
          <p:cNvSpPr/>
          <p:nvPr/>
        </p:nvSpPr>
        <p:spPr>
          <a:xfrm>
            <a:off x="8520160" y="419527"/>
            <a:ext cx="3226343" cy="2464879"/>
          </a:xfrm>
          <a:prstGeom prst="rect">
            <a:avLst/>
          </a:prstGeom>
          <a:noFill/>
          <a:ln w="63500">
            <a:solidFill>
              <a:srgbClr val="27F1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2133C1-C253-9141-9545-1E093E9B1D4D}"/>
              </a:ext>
            </a:extLst>
          </p:cNvPr>
          <p:cNvSpPr txBox="1"/>
          <p:nvPr/>
        </p:nvSpPr>
        <p:spPr>
          <a:xfrm>
            <a:off x="9504857" y="499027"/>
            <a:ext cx="12569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1964550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52DB4C4-6A39-4C43-A515-029270F4D9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48D1F25-5562-E849-BFF1-9201FE948F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6820380"/>
              </p:ext>
            </p:extLst>
          </p:nvPr>
        </p:nvGraphicFramePr>
        <p:xfrm>
          <a:off x="2638001" y="144989"/>
          <a:ext cx="1938655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8655">
                  <a:extLst>
                    <a:ext uri="{9D8B030D-6E8A-4147-A177-3AD203B41FA5}">
                      <a16:colId xmlns:a16="http://schemas.microsoft.com/office/drawing/2014/main" val="451892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__time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346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20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073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832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7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2022-01-01T01:50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350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2022-01-01T02:00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18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2022-01-01T02:10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81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2022-01-01T02:20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033021"/>
                  </a:ext>
                </a:extLst>
              </a:tr>
            </a:tbl>
          </a:graphicData>
        </a:graphic>
      </p:graphicFrame>
      <p:graphicFrame>
        <p:nvGraphicFramePr>
          <p:cNvPr id="19" name="Table 7">
            <a:extLst>
              <a:ext uri="{FF2B5EF4-FFF2-40B4-BE49-F238E27FC236}">
                <a16:creationId xmlns:a16="http://schemas.microsoft.com/office/drawing/2014/main" id="{72F60782-811B-B848-BD1C-FB1F112D9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02113"/>
              </p:ext>
            </p:extLst>
          </p:nvPr>
        </p:nvGraphicFramePr>
        <p:xfrm>
          <a:off x="4576656" y="143932"/>
          <a:ext cx="11544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4430">
                  <a:extLst>
                    <a:ext uri="{9D8B030D-6E8A-4147-A177-3AD203B41FA5}">
                      <a16:colId xmlns:a16="http://schemas.microsoft.com/office/drawing/2014/main" val="3212578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Column 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346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20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073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832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7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350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18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81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033021"/>
                  </a:ext>
                </a:extLst>
              </a:tr>
            </a:tbl>
          </a:graphicData>
        </a:graphic>
      </p:graphicFrame>
      <p:graphicFrame>
        <p:nvGraphicFramePr>
          <p:cNvPr id="20" name="Table 7">
            <a:extLst>
              <a:ext uri="{FF2B5EF4-FFF2-40B4-BE49-F238E27FC236}">
                <a16:creationId xmlns:a16="http://schemas.microsoft.com/office/drawing/2014/main" id="{5C31D7A4-4DD4-0A4D-AAE8-BD3C2B31F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9008224"/>
              </p:ext>
            </p:extLst>
          </p:nvPr>
        </p:nvGraphicFramePr>
        <p:xfrm>
          <a:off x="7669741" y="901169"/>
          <a:ext cx="1144905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905">
                  <a:extLst>
                    <a:ext uri="{9D8B030D-6E8A-4147-A177-3AD203B41FA5}">
                      <a16:colId xmlns:a16="http://schemas.microsoft.com/office/drawing/2014/main" val="11622349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Column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346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20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073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832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7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350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18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81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033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3285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52DB4C4-6A39-4C43-A515-029270F4D9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BFD7585-8DEC-794B-AE7F-B09F8C406B94}"/>
              </a:ext>
            </a:extLst>
          </p:cNvPr>
          <p:cNvSpPr/>
          <p:nvPr/>
        </p:nvSpPr>
        <p:spPr>
          <a:xfrm>
            <a:off x="442913" y="800100"/>
            <a:ext cx="3386138" cy="514350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Segment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D5D7E25-8F35-0C4E-B5E3-866EDAB66895}"/>
              </a:ext>
            </a:extLst>
          </p:cNvPr>
          <p:cNvSpPr/>
          <p:nvPr/>
        </p:nvSpPr>
        <p:spPr>
          <a:xfrm>
            <a:off x="4014788" y="800100"/>
            <a:ext cx="3814761" cy="514350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Segment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23B9581-540E-7743-BDB3-51D44CE60361}"/>
              </a:ext>
            </a:extLst>
          </p:cNvPr>
          <p:cNvSpPr/>
          <p:nvPr/>
        </p:nvSpPr>
        <p:spPr>
          <a:xfrm>
            <a:off x="8401051" y="800100"/>
            <a:ext cx="3157538" cy="514350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Segment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B810406B-0849-354F-AB46-43041A639BE4}"/>
              </a:ext>
            </a:extLst>
          </p:cNvPr>
          <p:cNvSpPr/>
          <p:nvPr/>
        </p:nvSpPr>
        <p:spPr>
          <a:xfrm>
            <a:off x="766763" y="4324350"/>
            <a:ext cx="1919287" cy="947738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Historical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0BA7CE3F-0C75-C84D-8D4F-7D6DFE88C1C0}"/>
              </a:ext>
            </a:extLst>
          </p:cNvPr>
          <p:cNvSpPr/>
          <p:nvPr/>
        </p:nvSpPr>
        <p:spPr>
          <a:xfrm>
            <a:off x="442913" y="2305050"/>
            <a:ext cx="2243137" cy="514350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Segment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354B916-0CA0-6C4E-951B-803BF698A249}"/>
              </a:ext>
            </a:extLst>
          </p:cNvPr>
          <p:cNvSpPr/>
          <p:nvPr/>
        </p:nvSpPr>
        <p:spPr>
          <a:xfrm>
            <a:off x="2745584" y="2305050"/>
            <a:ext cx="2243137" cy="514350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Segment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74A8D3-706C-A347-871B-F8E09380B01F}"/>
              </a:ext>
            </a:extLst>
          </p:cNvPr>
          <p:cNvSpPr/>
          <p:nvPr/>
        </p:nvSpPr>
        <p:spPr>
          <a:xfrm>
            <a:off x="5048255" y="2295525"/>
            <a:ext cx="2243137" cy="514350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Segment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C38E217-5933-8449-992D-990B1ABB5091}"/>
              </a:ext>
            </a:extLst>
          </p:cNvPr>
          <p:cNvSpPr/>
          <p:nvPr/>
        </p:nvSpPr>
        <p:spPr>
          <a:xfrm>
            <a:off x="7350926" y="2305050"/>
            <a:ext cx="2243137" cy="514350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Segment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B8EC2AF-665C-BE4D-AC7A-5F88050FC9CD}"/>
              </a:ext>
            </a:extLst>
          </p:cNvPr>
          <p:cNvSpPr/>
          <p:nvPr/>
        </p:nvSpPr>
        <p:spPr>
          <a:xfrm>
            <a:off x="9653596" y="2295525"/>
            <a:ext cx="2243137" cy="514350"/>
          </a:xfrm>
          <a:prstGeom prst="roundRect">
            <a:avLst/>
          </a:prstGeom>
          <a:solidFill>
            <a:srgbClr val="27F1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Segment</a:t>
            </a:r>
          </a:p>
        </p:txBody>
      </p:sp>
    </p:spTree>
    <p:extLst>
      <p:ext uri="{BB962C8B-B14F-4D97-AF65-F5344CB8AC3E}">
        <p14:creationId xmlns:p14="http://schemas.microsoft.com/office/powerpoint/2010/main" val="364616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52DB4C4-6A39-4C43-A515-029270F4D9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9B9751-CFD5-FA42-B38B-F331E7BC4684}"/>
              </a:ext>
            </a:extLst>
          </p:cNvPr>
          <p:cNvSpPr txBox="1"/>
          <p:nvPr/>
        </p:nvSpPr>
        <p:spPr>
          <a:xfrm>
            <a:off x="2657475" y="1057276"/>
            <a:ext cx="693799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An ideal segment:</a:t>
            </a:r>
            <a:endParaRPr lang="en-US" sz="40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Contains about 5 million rows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About 300-700 MB in size</a:t>
            </a:r>
          </a:p>
        </p:txBody>
      </p:sp>
    </p:spTree>
    <p:extLst>
      <p:ext uri="{BB962C8B-B14F-4D97-AF65-F5344CB8AC3E}">
        <p14:creationId xmlns:p14="http://schemas.microsoft.com/office/powerpoint/2010/main" val="1480507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52DB4C4-6A39-4C43-A515-029270F4D9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9B9751-CFD5-FA42-B38B-F331E7BC4684}"/>
              </a:ext>
            </a:extLst>
          </p:cNvPr>
          <p:cNvSpPr txBox="1"/>
          <p:nvPr/>
        </p:nvSpPr>
        <p:spPr>
          <a:xfrm>
            <a:off x="1871662" y="-5417"/>
            <a:ext cx="4800600" cy="6863417"/>
          </a:xfrm>
          <a:prstGeom prst="rect">
            <a:avLst/>
          </a:prstGeom>
          <a:noFill/>
          <a:ln w="63500">
            <a:solidFill>
              <a:srgbClr val="27F1FB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{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"type": "</a:t>
            </a:r>
            <a:r>
              <a:rPr lang="en-US" sz="2000" b="1" dirty="0" err="1">
                <a:solidFill>
                  <a:schemeClr val="bg1"/>
                </a:solidFill>
              </a:rPr>
              <a:t>index_parallel</a:t>
            </a:r>
            <a:r>
              <a:rPr lang="en-US" sz="2000" b="1" dirty="0">
                <a:solidFill>
                  <a:schemeClr val="bg1"/>
                </a:solidFill>
              </a:rPr>
              <a:t>",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"spec": {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"</a:t>
            </a:r>
            <a:r>
              <a:rPr lang="en-US" sz="2000" b="1" dirty="0" err="1">
                <a:solidFill>
                  <a:schemeClr val="bg1"/>
                </a:solidFill>
              </a:rPr>
              <a:t>dataSchema</a:t>
            </a:r>
            <a:r>
              <a:rPr lang="en-US" sz="2000" b="1" dirty="0">
                <a:solidFill>
                  <a:schemeClr val="bg1"/>
                </a:solidFill>
              </a:rPr>
              <a:t>": {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…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"</a:t>
            </a:r>
            <a:r>
              <a:rPr lang="en-US" sz="2000" b="1" dirty="0" err="1">
                <a:solidFill>
                  <a:schemeClr val="bg1"/>
                </a:solidFill>
              </a:rPr>
              <a:t>granularitySpec</a:t>
            </a:r>
            <a:r>
              <a:rPr lang="en-US" sz="2000" b="1" dirty="0">
                <a:solidFill>
                  <a:schemeClr val="bg1"/>
                </a:solidFill>
              </a:rPr>
              <a:t>": {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    "</a:t>
            </a:r>
            <a:r>
              <a:rPr lang="en-US" sz="2000" b="1" dirty="0" err="1">
                <a:solidFill>
                  <a:schemeClr val="bg1"/>
                </a:solidFill>
              </a:rPr>
              <a:t>segmentGranularity</a:t>
            </a:r>
            <a:r>
              <a:rPr lang="en-US" sz="2000" b="1" dirty="0">
                <a:solidFill>
                  <a:schemeClr val="bg1"/>
                </a:solidFill>
              </a:rPr>
              <a:t>": "hour",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    "</a:t>
            </a:r>
            <a:r>
              <a:rPr lang="en-US" sz="2000" b="1" dirty="0" err="1">
                <a:solidFill>
                  <a:schemeClr val="bg1"/>
                </a:solidFill>
              </a:rPr>
              <a:t>queryGranularity</a:t>
            </a:r>
            <a:r>
              <a:rPr lang="en-US" sz="2000" b="1" dirty="0">
                <a:solidFill>
                  <a:schemeClr val="bg1"/>
                </a:solidFill>
              </a:rPr>
              <a:t>": "minute"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  }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},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…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"</a:t>
            </a:r>
            <a:r>
              <a:rPr lang="en-US" sz="2000" b="1" dirty="0" err="1">
                <a:solidFill>
                  <a:schemeClr val="bg1"/>
                </a:solidFill>
              </a:rPr>
              <a:t>tuningConfig</a:t>
            </a:r>
            <a:r>
              <a:rPr lang="en-US" sz="2000" b="1" dirty="0">
                <a:solidFill>
                  <a:schemeClr val="bg1"/>
                </a:solidFill>
              </a:rPr>
              <a:t>": {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"type": "</a:t>
            </a:r>
            <a:r>
              <a:rPr lang="en-US" sz="2000" b="1" dirty="0" err="1">
                <a:solidFill>
                  <a:schemeClr val="bg1"/>
                </a:solidFill>
              </a:rPr>
              <a:t>index_parallel</a:t>
            </a:r>
            <a:r>
              <a:rPr lang="en-US" sz="2000" b="1" dirty="0">
                <a:solidFill>
                  <a:schemeClr val="bg1"/>
                </a:solidFill>
              </a:rPr>
              <a:t>",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"</a:t>
            </a:r>
            <a:r>
              <a:rPr lang="en-US" sz="2000" b="1" dirty="0" err="1">
                <a:solidFill>
                  <a:schemeClr val="bg1"/>
                </a:solidFill>
              </a:rPr>
              <a:t>maxRowsInMemory</a:t>
            </a:r>
            <a:r>
              <a:rPr lang="en-US" sz="2000" b="1" dirty="0">
                <a:solidFill>
                  <a:schemeClr val="bg1"/>
                </a:solidFill>
              </a:rPr>
              <a:t>": 25000,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"</a:t>
            </a:r>
            <a:r>
              <a:rPr lang="en-US" sz="2000" b="1" dirty="0" err="1">
                <a:solidFill>
                  <a:schemeClr val="bg1"/>
                </a:solidFill>
              </a:rPr>
              <a:t>maxBytesInMemory</a:t>
            </a:r>
            <a:r>
              <a:rPr lang="en-US" sz="2000" b="1" dirty="0">
                <a:solidFill>
                  <a:schemeClr val="bg1"/>
                </a:solidFill>
              </a:rPr>
              <a:t>": 250000,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"</a:t>
            </a:r>
            <a:r>
              <a:rPr lang="en-US" sz="2000" b="1" dirty="0" err="1">
                <a:solidFill>
                  <a:schemeClr val="bg1"/>
                </a:solidFill>
              </a:rPr>
              <a:t>partitionSpec</a:t>
            </a:r>
            <a:r>
              <a:rPr lang="en-US" sz="2000" b="1" dirty="0">
                <a:solidFill>
                  <a:schemeClr val="bg1"/>
                </a:solidFill>
              </a:rPr>
              <a:t>": {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    "type": "dynamic",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    "</a:t>
            </a:r>
            <a:r>
              <a:rPr lang="en-US" sz="2000" b="1" dirty="0" err="1">
                <a:solidFill>
                  <a:schemeClr val="bg1"/>
                </a:solidFill>
              </a:rPr>
              <a:t>maxRowsPerSegment</a:t>
            </a:r>
            <a:r>
              <a:rPr lang="en-US" sz="2000" b="1" dirty="0">
                <a:solidFill>
                  <a:schemeClr val="bg1"/>
                </a:solidFill>
              </a:rPr>
              <a:t>": 5000000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     }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    }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   }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}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330E10-3BF7-1346-BE54-2FE9E59F1AB1}"/>
              </a:ext>
            </a:extLst>
          </p:cNvPr>
          <p:cNvSpPr/>
          <p:nvPr/>
        </p:nvSpPr>
        <p:spPr>
          <a:xfrm>
            <a:off x="2543175" y="4572000"/>
            <a:ext cx="4000499" cy="1357313"/>
          </a:xfrm>
          <a:prstGeom prst="rect">
            <a:avLst/>
          </a:prstGeom>
          <a:noFill/>
          <a:ln w="635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CDFB3B-0218-1246-BD46-29DC5674283E}"/>
              </a:ext>
            </a:extLst>
          </p:cNvPr>
          <p:cNvSpPr txBox="1"/>
          <p:nvPr/>
        </p:nvSpPr>
        <p:spPr>
          <a:xfrm>
            <a:off x="5695606" y="438180"/>
            <a:ext cx="6496394" cy="3970318"/>
          </a:xfrm>
          <a:prstGeom prst="rect">
            <a:avLst/>
          </a:prstGeom>
          <a:noFill/>
          <a:ln w="63500">
            <a:solidFill>
              <a:srgbClr val="27F1FB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        "</a:t>
            </a:r>
            <a:r>
              <a:rPr lang="en-US" sz="2800" b="1" dirty="0" err="1">
                <a:solidFill>
                  <a:schemeClr val="bg1"/>
                </a:solidFill>
              </a:rPr>
              <a:t>tuningConfig</a:t>
            </a:r>
            <a:r>
              <a:rPr lang="en-US" sz="2800" b="1" dirty="0">
                <a:solidFill>
                  <a:schemeClr val="bg1"/>
                </a:solidFill>
              </a:rPr>
              <a:t>": {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            "type": "</a:t>
            </a:r>
            <a:r>
              <a:rPr lang="en-US" sz="2800" b="1" dirty="0" err="1">
                <a:solidFill>
                  <a:schemeClr val="bg1"/>
                </a:solidFill>
              </a:rPr>
              <a:t>index_parallel</a:t>
            </a:r>
            <a:r>
              <a:rPr lang="en-US" sz="2800" b="1" dirty="0">
                <a:solidFill>
                  <a:schemeClr val="bg1"/>
                </a:solidFill>
              </a:rPr>
              <a:t>",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            "</a:t>
            </a:r>
            <a:r>
              <a:rPr lang="en-US" sz="2800" b="1" dirty="0" err="1">
                <a:solidFill>
                  <a:schemeClr val="bg1"/>
                </a:solidFill>
              </a:rPr>
              <a:t>maxRowsInMemory</a:t>
            </a:r>
            <a:r>
              <a:rPr lang="en-US" sz="2800" b="1" dirty="0">
                <a:solidFill>
                  <a:schemeClr val="bg1"/>
                </a:solidFill>
              </a:rPr>
              <a:t>": 25000,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            "</a:t>
            </a:r>
            <a:r>
              <a:rPr lang="en-US" sz="2800" b="1" dirty="0" err="1">
                <a:solidFill>
                  <a:schemeClr val="bg1"/>
                </a:solidFill>
              </a:rPr>
              <a:t>maxBytesInMemory</a:t>
            </a:r>
            <a:r>
              <a:rPr lang="en-US" sz="2800" b="1" dirty="0">
                <a:solidFill>
                  <a:schemeClr val="bg1"/>
                </a:solidFill>
              </a:rPr>
              <a:t>": 250000,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            "</a:t>
            </a:r>
            <a:r>
              <a:rPr lang="en-US" sz="2800" b="1" dirty="0" err="1">
                <a:solidFill>
                  <a:schemeClr val="bg1"/>
                </a:solidFill>
              </a:rPr>
              <a:t>partitionSpec</a:t>
            </a:r>
            <a:r>
              <a:rPr lang="en-US" sz="2800" b="1" dirty="0">
                <a:solidFill>
                  <a:schemeClr val="bg1"/>
                </a:solidFill>
              </a:rPr>
              <a:t>": {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                "type": "dynamic",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                "</a:t>
            </a:r>
            <a:r>
              <a:rPr lang="en-US" sz="2800" b="1" dirty="0" err="1">
                <a:solidFill>
                  <a:schemeClr val="bg1"/>
                </a:solidFill>
              </a:rPr>
              <a:t>maxRowsPerSegment</a:t>
            </a:r>
            <a:r>
              <a:rPr lang="en-US" sz="2800" b="1" dirty="0">
                <a:solidFill>
                  <a:schemeClr val="bg1"/>
                </a:solidFill>
              </a:rPr>
              <a:t>": 5000000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             }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        }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FB5C128A-FC4A-2642-A48B-1911DD14D508}"/>
              </a:ext>
            </a:extLst>
          </p:cNvPr>
          <p:cNvSpPr/>
          <p:nvPr/>
        </p:nvSpPr>
        <p:spPr>
          <a:xfrm>
            <a:off x="6341681" y="-576521"/>
            <a:ext cx="5645531" cy="1556952"/>
          </a:xfrm>
          <a:prstGeom prst="wedgeRoundRectCallout">
            <a:avLst>
              <a:gd name="adj1" fmla="val -75518"/>
              <a:gd name="adj2" fmla="val 85269"/>
              <a:gd name="adj3" fmla="val 16667"/>
            </a:avLst>
          </a:prstGeom>
          <a:solidFill>
            <a:srgbClr val="29E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This is an upper bound for the segment size</a:t>
            </a:r>
          </a:p>
        </p:txBody>
      </p:sp>
    </p:spTree>
    <p:extLst>
      <p:ext uri="{BB962C8B-B14F-4D97-AF65-F5344CB8AC3E}">
        <p14:creationId xmlns:p14="http://schemas.microsoft.com/office/powerpoint/2010/main" val="2976130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19144</TotalTime>
  <Words>382</Words>
  <Application>Microsoft Macintosh PowerPoint</Application>
  <PresentationFormat>Widescreen</PresentationFormat>
  <Paragraphs>190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Courier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Halladay</dc:creator>
  <cp:lastModifiedBy>Steve Halladay</cp:lastModifiedBy>
  <cp:revision>3</cp:revision>
  <dcterms:created xsi:type="dcterms:W3CDTF">2022-02-24T16:45:00Z</dcterms:created>
  <dcterms:modified xsi:type="dcterms:W3CDTF">2022-03-09T23:49:47Z</dcterms:modified>
</cp:coreProperties>
</file>

<file path=docProps/thumbnail.jpeg>
</file>